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Bryndan Write" charset="1" panose="02000503000000000000"/>
      <p:regular r:id="rId18"/>
    </p:embeddedFont>
    <p:embeddedFont>
      <p:font typeface="More Sugar" charset="1" panose="00000000000000000000"/>
      <p:regular r:id="rId19"/>
    </p:embeddedFont>
    <p:embeddedFont>
      <p:font typeface="More Sugar Thin"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83.png" Type="http://schemas.openxmlformats.org/officeDocument/2006/relationships/image"/><Relationship Id="rId13" Target="../media/image84.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1.jpeg" Type="http://schemas.openxmlformats.org/officeDocument/2006/relationships/image"/><Relationship Id="rId3" Target="../media/image78.pn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 Id="rId7" Target="../media/image89.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2.png" Type="http://schemas.openxmlformats.org/officeDocument/2006/relationships/image"/><Relationship Id="rId14" Target="../media/image93.sv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90.png" Type="http://schemas.openxmlformats.org/officeDocument/2006/relationships/image"/><Relationship Id="rId4" Target="../media/image91.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62.png" Type="http://schemas.openxmlformats.org/officeDocument/2006/relationships/image"/><Relationship Id="rId2" Target="../media/image1.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3.pn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13" Target="../media/image64.png" Type="http://schemas.openxmlformats.org/officeDocument/2006/relationships/image"/><Relationship Id="rId14" Target="../media/image65.png" Type="http://schemas.openxmlformats.org/officeDocument/2006/relationships/image"/><Relationship Id="rId15" Target="../media/image66.svg" Type="http://schemas.openxmlformats.org/officeDocument/2006/relationships/image"/><Relationship Id="rId2" Target="../media/image1.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gif"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svg" Type="http://schemas.openxmlformats.org/officeDocument/2006/relationships/image"/><Relationship Id="rId2" Target="../media/image1.jpeg" Type="http://schemas.openxmlformats.org/officeDocument/2006/relationships/image"/><Relationship Id="rId3" Target="../media/image72.gif"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3.pn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7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2342060">
            <a:off x="5387494" y="5668477"/>
            <a:ext cx="7325040" cy="6299535"/>
          </a:xfrm>
          <a:custGeom>
            <a:avLst/>
            <a:gdLst/>
            <a:ahLst/>
            <a:cxnLst/>
            <a:rect r="r" b="b" t="t" l="l"/>
            <a:pathLst>
              <a:path h="6299535" w="7325040">
                <a:moveTo>
                  <a:pt x="0" y="0"/>
                </a:moveTo>
                <a:lnTo>
                  <a:pt x="7325041" y="0"/>
                </a:lnTo>
                <a:lnTo>
                  <a:pt x="7325041" y="6299535"/>
                </a:lnTo>
                <a:lnTo>
                  <a:pt x="0" y="62995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97523">
            <a:off x="7618045" y="7479064"/>
            <a:ext cx="1885747" cy="1296022"/>
          </a:xfrm>
          <a:custGeom>
            <a:avLst/>
            <a:gdLst/>
            <a:ahLst/>
            <a:cxnLst/>
            <a:rect r="r" b="b" t="t" l="l"/>
            <a:pathLst>
              <a:path h="1296022" w="1885747">
                <a:moveTo>
                  <a:pt x="0" y="0"/>
                </a:moveTo>
                <a:lnTo>
                  <a:pt x="1885747" y="0"/>
                </a:lnTo>
                <a:lnTo>
                  <a:pt x="1885747"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1559470">
            <a:off x="3383177" y="1041490"/>
            <a:ext cx="2195245" cy="2279892"/>
          </a:xfrm>
          <a:custGeom>
            <a:avLst/>
            <a:gdLst/>
            <a:ahLst/>
            <a:cxnLst/>
            <a:rect r="r" b="b" t="t" l="l"/>
            <a:pathLst>
              <a:path h="2279892" w="2195245">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80170">
            <a:off x="14336189" y="7051252"/>
            <a:ext cx="1664513" cy="2142851"/>
          </a:xfrm>
          <a:custGeom>
            <a:avLst/>
            <a:gdLst/>
            <a:ahLst/>
            <a:cxnLst/>
            <a:rect r="r" b="b" t="t" l="l"/>
            <a:pathLst>
              <a:path h="2142851" w="1664513">
                <a:moveTo>
                  <a:pt x="0" y="0"/>
                </a:moveTo>
                <a:lnTo>
                  <a:pt x="1664513" y="0"/>
                </a:lnTo>
                <a:lnTo>
                  <a:pt x="1664513" y="2142852"/>
                </a:lnTo>
                <a:lnTo>
                  <a:pt x="0" y="21428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1" id="11"/>
          <p:cNvSpPr txBox="true"/>
          <p:nvPr/>
        </p:nvSpPr>
        <p:spPr>
          <a:xfrm rot="0">
            <a:off x="6366799" y="8742045"/>
            <a:ext cx="5554402" cy="516255"/>
          </a:xfrm>
          <a:prstGeom prst="rect">
            <a:avLst/>
          </a:prstGeom>
        </p:spPr>
        <p:txBody>
          <a:bodyPr anchor="t" rtlCol="false" tIns="0" lIns="0" bIns="0" rIns="0">
            <a:spAutoFit/>
          </a:bodyPr>
          <a:lstStyle/>
          <a:p>
            <a:pPr algn="ctr">
              <a:lnSpc>
                <a:spcPts val="3914"/>
              </a:lnSpc>
            </a:pPr>
            <a:r>
              <a:rPr lang="en-US" sz="2899">
                <a:solidFill>
                  <a:srgbClr val="FFFFFF"/>
                </a:solidFill>
                <a:latin typeface="Bryndan Write Bold"/>
              </a:rPr>
              <a:t>PRINCE SARKAR</a:t>
            </a:r>
          </a:p>
        </p:txBody>
      </p:sp>
      <p:sp>
        <p:nvSpPr>
          <p:cNvPr name="Freeform 12" id="12"/>
          <p:cNvSpPr/>
          <p:nvPr/>
        </p:nvSpPr>
        <p:spPr>
          <a:xfrm flipH="false" flipV="false" rot="-246390">
            <a:off x="1594833" y="3450006"/>
            <a:ext cx="16129400" cy="3783077"/>
          </a:xfrm>
          <a:custGeom>
            <a:avLst/>
            <a:gdLst/>
            <a:ahLst/>
            <a:cxnLst/>
            <a:rect r="r" b="b" t="t" l="l"/>
            <a:pathLst>
              <a:path h="3783077" w="16129400">
                <a:moveTo>
                  <a:pt x="0" y="0"/>
                </a:moveTo>
                <a:lnTo>
                  <a:pt x="16129400" y="0"/>
                </a:lnTo>
                <a:lnTo>
                  <a:pt x="16129400" y="3783077"/>
                </a:lnTo>
                <a:lnTo>
                  <a:pt x="0" y="378307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3" id="13"/>
          <p:cNvSpPr txBox="true"/>
          <p:nvPr/>
        </p:nvSpPr>
        <p:spPr>
          <a:xfrm rot="-234792">
            <a:off x="2882122" y="3965479"/>
            <a:ext cx="12618517" cy="3142121"/>
          </a:xfrm>
          <a:prstGeom prst="rect">
            <a:avLst/>
          </a:prstGeom>
        </p:spPr>
        <p:txBody>
          <a:bodyPr anchor="t" rtlCol="false" tIns="0" lIns="0" bIns="0" rIns="0">
            <a:spAutoFit/>
          </a:bodyPr>
          <a:lstStyle/>
          <a:p>
            <a:pPr algn="ctr">
              <a:lnSpc>
                <a:spcPts val="9498"/>
              </a:lnSpc>
            </a:pPr>
            <a:r>
              <a:rPr lang="en-US" sz="11307">
                <a:solidFill>
                  <a:srgbClr val="000000"/>
                </a:solidFill>
                <a:latin typeface="More Sugar"/>
              </a:rPr>
              <a:t>G</a:t>
            </a:r>
            <a:r>
              <a:rPr lang="en-US" sz="11307">
                <a:solidFill>
                  <a:srgbClr val="000000"/>
                </a:solidFill>
                <a:latin typeface="More Sugar"/>
              </a:rPr>
              <a:t>OOGLE PLAYSTORE</a:t>
            </a:r>
          </a:p>
          <a:p>
            <a:pPr algn="ctr">
              <a:lnSpc>
                <a:spcPts val="5734"/>
              </a:lnSpc>
            </a:pPr>
            <a:r>
              <a:rPr lang="en-US" sz="6826">
                <a:solidFill>
                  <a:srgbClr val="000000"/>
                </a:solidFill>
                <a:latin typeface="More Sugar"/>
              </a:rPr>
              <a:t>DATA ANALYSIS !</a:t>
            </a:r>
          </a:p>
        </p:txBody>
      </p:sp>
      <p:sp>
        <p:nvSpPr>
          <p:cNvPr name="Freeform 14" id="14"/>
          <p:cNvSpPr/>
          <p:nvPr/>
        </p:nvSpPr>
        <p:spPr>
          <a:xfrm flipH="false" flipV="false" rot="1188882">
            <a:off x="13567019" y="3404029"/>
            <a:ext cx="936561" cy="1053392"/>
          </a:xfrm>
          <a:custGeom>
            <a:avLst/>
            <a:gdLst/>
            <a:ahLst/>
            <a:cxnLst/>
            <a:rect r="r" b="b" t="t" l="l"/>
            <a:pathLst>
              <a:path h="1053392" w="936561">
                <a:moveTo>
                  <a:pt x="0" y="0"/>
                </a:moveTo>
                <a:lnTo>
                  <a:pt x="936561" y="0"/>
                </a:lnTo>
                <a:lnTo>
                  <a:pt x="936561" y="1053392"/>
                </a:lnTo>
                <a:lnTo>
                  <a:pt x="0" y="105339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939073" y="1432026"/>
            <a:ext cx="7087136" cy="8229600"/>
          </a:xfrm>
          <a:custGeom>
            <a:avLst/>
            <a:gdLst/>
            <a:ahLst/>
            <a:cxnLst/>
            <a:rect r="r" b="b" t="t" l="l"/>
            <a:pathLst>
              <a:path h="8229600" w="7087136">
                <a:moveTo>
                  <a:pt x="0" y="0"/>
                </a:moveTo>
                <a:lnTo>
                  <a:pt x="7087136" y="0"/>
                </a:lnTo>
                <a:lnTo>
                  <a:pt x="7087136" y="8229600"/>
                </a:lnTo>
                <a:lnTo>
                  <a:pt x="0" y="8229600"/>
                </a:lnTo>
                <a:lnTo>
                  <a:pt x="0" y="0"/>
                </a:lnTo>
                <a:close/>
              </a:path>
            </a:pathLst>
          </a:custGeom>
          <a:blipFill>
            <a:blip r:embed="rId3"/>
            <a:stretch>
              <a:fillRect l="0" t="-283" r="-889" b="-283"/>
            </a:stretch>
          </a:blipFill>
        </p:spPr>
      </p:sp>
      <p:sp>
        <p:nvSpPr>
          <p:cNvPr name="TextBox 4" id="4"/>
          <p:cNvSpPr txBox="true"/>
          <p:nvPr/>
        </p:nvSpPr>
        <p:spPr>
          <a:xfrm rot="0">
            <a:off x="497751" y="3525900"/>
            <a:ext cx="9939652" cy="5303062"/>
          </a:xfrm>
          <a:prstGeom prst="rect">
            <a:avLst/>
          </a:prstGeom>
        </p:spPr>
        <p:txBody>
          <a:bodyPr anchor="t" rtlCol="false" tIns="0" lIns="0" bIns="0" rIns="0">
            <a:spAutoFit/>
          </a:bodyPr>
          <a:lstStyle/>
          <a:p>
            <a:pPr algn="l">
              <a:lnSpc>
                <a:spcPts val="3404"/>
              </a:lnSpc>
            </a:pPr>
            <a:r>
              <a:rPr lang="en-US" sz="2347" spc="-70">
                <a:solidFill>
                  <a:srgbClr val="FFFFFF"/>
                </a:solidFill>
                <a:latin typeface="More Sugar Thin"/>
              </a:rPr>
              <a:t>The bar charts present the top 5 most positively and negatively reviewed app categories on the Google Play Store. In the positive sentiment chart, "Tools" leads with 521 positive reviews, followed closely by "Sports" with 501 reviews. "Travel and Local" (385), "Video Players" (104), and "Weather" (83) also feature prominently, highlighting these categories as highly appreciated by users.</a:t>
            </a:r>
          </a:p>
          <a:p>
            <a:pPr algn="l">
              <a:lnSpc>
                <a:spcPts val="3404"/>
              </a:lnSpc>
            </a:pPr>
          </a:p>
          <a:p>
            <a:pPr algn="l">
              <a:lnSpc>
                <a:spcPts val="3404"/>
              </a:lnSpc>
            </a:pPr>
            <a:r>
              <a:rPr lang="en-US" sz="2347" spc="-70">
                <a:solidFill>
                  <a:srgbClr val="FFFFFF"/>
                </a:solidFill>
                <a:latin typeface="More Sugar Thin"/>
              </a:rPr>
              <a:t>In contrast, the negative sentiment chart shows "Sports" with the highest number of negative reviews (301), indicating mixed user experiences. "Travel and Local" (155), "Tools" (115), "Video Players" (27), and "Weather" (1) follow, suggesting these categories also attract significant criticism alongside their positive feedback. This dual analysis underscores the nuanced reception across different app categories.</a:t>
            </a:r>
          </a:p>
        </p:txBody>
      </p:sp>
      <p:sp>
        <p:nvSpPr>
          <p:cNvPr name="Freeform 5" id="5"/>
          <p:cNvSpPr/>
          <p:nvPr/>
        </p:nvSpPr>
        <p:spPr>
          <a:xfrm flipH="false" flipV="true" rot="-595304">
            <a:off x="-14928" y="135980"/>
            <a:ext cx="8023187" cy="2421544"/>
          </a:xfrm>
          <a:custGeom>
            <a:avLst/>
            <a:gdLst/>
            <a:ahLst/>
            <a:cxnLst/>
            <a:rect r="r" b="b" t="t" l="l"/>
            <a:pathLst>
              <a:path h="2421544" w="8023187">
                <a:moveTo>
                  <a:pt x="0" y="2421544"/>
                </a:moveTo>
                <a:lnTo>
                  <a:pt x="8023187" y="2421544"/>
                </a:lnTo>
                <a:lnTo>
                  <a:pt x="8023187" y="0"/>
                </a:lnTo>
                <a:lnTo>
                  <a:pt x="0" y="0"/>
                </a:lnTo>
                <a:lnTo>
                  <a:pt x="0" y="24215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300923">
            <a:off x="942031" y="670718"/>
            <a:ext cx="8196373" cy="1883903"/>
          </a:xfrm>
          <a:prstGeom prst="rect">
            <a:avLst/>
          </a:prstGeom>
        </p:spPr>
        <p:txBody>
          <a:bodyPr anchor="t" rtlCol="false" tIns="0" lIns="0" bIns="0" rIns="0">
            <a:spAutoFit/>
          </a:bodyPr>
          <a:lstStyle/>
          <a:p>
            <a:pPr algn="l">
              <a:lnSpc>
                <a:spcPts val="7288"/>
              </a:lnSpc>
            </a:pPr>
            <a:r>
              <a:rPr lang="en-US" sz="7145">
                <a:solidFill>
                  <a:srgbClr val="000000"/>
                </a:solidFill>
                <a:latin typeface="More Sugar"/>
              </a:rPr>
              <a:t>STACKED BAR CHART</a:t>
            </a:r>
          </a:p>
        </p:txBody>
      </p:sp>
      <p:sp>
        <p:nvSpPr>
          <p:cNvPr name="Freeform 7" id="7"/>
          <p:cNvSpPr/>
          <p:nvPr/>
        </p:nvSpPr>
        <p:spPr>
          <a:xfrm flipH="false" flipV="false" rot="0">
            <a:off x="6674541" y="8828963"/>
            <a:ext cx="1116411" cy="1277358"/>
          </a:xfrm>
          <a:custGeom>
            <a:avLst/>
            <a:gdLst/>
            <a:ahLst/>
            <a:cxnLst/>
            <a:rect r="r" b="b" t="t" l="l"/>
            <a:pathLst>
              <a:path h="1277358" w="1116411">
                <a:moveTo>
                  <a:pt x="0" y="0"/>
                </a:moveTo>
                <a:lnTo>
                  <a:pt x="1116411" y="0"/>
                </a:lnTo>
                <a:lnTo>
                  <a:pt x="1116411" y="1277358"/>
                </a:lnTo>
                <a:lnTo>
                  <a:pt x="0" y="12773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491967">
            <a:off x="9583847" y="113786"/>
            <a:ext cx="1707111" cy="1555022"/>
          </a:xfrm>
          <a:custGeom>
            <a:avLst/>
            <a:gdLst/>
            <a:ahLst/>
            <a:cxnLst/>
            <a:rect r="r" b="b" t="t" l="l"/>
            <a:pathLst>
              <a:path h="1555022" w="1707111">
                <a:moveTo>
                  <a:pt x="0" y="0"/>
                </a:moveTo>
                <a:lnTo>
                  <a:pt x="1707111" y="0"/>
                </a:lnTo>
                <a:lnTo>
                  <a:pt x="1707111" y="1555022"/>
                </a:lnTo>
                <a:lnTo>
                  <a:pt x="0" y="1555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280170">
            <a:off x="6358260" y="2373579"/>
            <a:ext cx="832256" cy="1071426"/>
          </a:xfrm>
          <a:custGeom>
            <a:avLst/>
            <a:gdLst/>
            <a:ahLst/>
            <a:cxnLst/>
            <a:rect r="r" b="b" t="t" l="l"/>
            <a:pathLst>
              <a:path h="1071426" w="832256">
                <a:moveTo>
                  <a:pt x="0" y="0"/>
                </a:moveTo>
                <a:lnTo>
                  <a:pt x="832257" y="0"/>
                </a:lnTo>
                <a:lnTo>
                  <a:pt x="832257" y="1071425"/>
                </a:lnTo>
                <a:lnTo>
                  <a:pt x="0" y="107142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2476590" y="3779"/>
            <a:ext cx="5811410" cy="1024921"/>
          </a:xfrm>
          <a:custGeom>
            <a:avLst/>
            <a:gdLst/>
            <a:ahLst/>
            <a:cxnLst/>
            <a:rect r="r" b="b" t="t" l="l"/>
            <a:pathLst>
              <a:path h="1024921" w="5811410">
                <a:moveTo>
                  <a:pt x="0" y="0"/>
                </a:moveTo>
                <a:lnTo>
                  <a:pt x="5811410" y="0"/>
                </a:lnTo>
                <a:lnTo>
                  <a:pt x="5811410" y="1024921"/>
                </a:lnTo>
                <a:lnTo>
                  <a:pt x="0" y="102492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6979330">
            <a:off x="-173248" y="9512604"/>
            <a:ext cx="2318652" cy="1277367"/>
          </a:xfrm>
          <a:custGeom>
            <a:avLst/>
            <a:gdLst/>
            <a:ahLst/>
            <a:cxnLst/>
            <a:rect r="r" b="b" t="t" l="l"/>
            <a:pathLst>
              <a:path h="1277367" w="2318652">
                <a:moveTo>
                  <a:pt x="0" y="0"/>
                </a:moveTo>
                <a:lnTo>
                  <a:pt x="2318652" y="0"/>
                </a:lnTo>
                <a:lnTo>
                  <a:pt x="2318652" y="1277367"/>
                </a:lnTo>
                <a:lnTo>
                  <a:pt x="0" y="127736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94437" y="668345"/>
            <a:ext cx="6693992" cy="5154833"/>
          </a:xfrm>
          <a:custGeom>
            <a:avLst/>
            <a:gdLst/>
            <a:ahLst/>
            <a:cxnLst/>
            <a:rect r="r" b="b" t="t" l="l"/>
            <a:pathLst>
              <a:path h="5154833" w="6693992">
                <a:moveTo>
                  <a:pt x="0" y="0"/>
                </a:moveTo>
                <a:lnTo>
                  <a:pt x="6693992" y="0"/>
                </a:lnTo>
                <a:lnTo>
                  <a:pt x="6693992" y="5154834"/>
                </a:lnTo>
                <a:lnTo>
                  <a:pt x="0" y="5154834"/>
                </a:lnTo>
                <a:lnTo>
                  <a:pt x="0" y="0"/>
                </a:lnTo>
                <a:close/>
              </a:path>
            </a:pathLst>
          </a:custGeom>
          <a:blipFill>
            <a:blip r:embed="rId3"/>
            <a:stretch>
              <a:fillRect l="0" t="-294" r="0" b="-1528"/>
            </a:stretch>
          </a:blipFill>
        </p:spPr>
      </p:sp>
      <p:sp>
        <p:nvSpPr>
          <p:cNvPr name="Freeform 4" id="4"/>
          <p:cNvSpPr/>
          <p:nvPr/>
        </p:nvSpPr>
        <p:spPr>
          <a:xfrm flipH="false" flipV="false" rot="0">
            <a:off x="10247322" y="630245"/>
            <a:ext cx="6611148" cy="5409201"/>
          </a:xfrm>
          <a:custGeom>
            <a:avLst/>
            <a:gdLst/>
            <a:ahLst/>
            <a:cxnLst/>
            <a:rect r="r" b="b" t="t" l="l"/>
            <a:pathLst>
              <a:path h="5409201" w="6611148">
                <a:moveTo>
                  <a:pt x="0" y="0"/>
                </a:moveTo>
                <a:lnTo>
                  <a:pt x="6611148" y="0"/>
                </a:lnTo>
                <a:lnTo>
                  <a:pt x="6611148" y="5409202"/>
                </a:lnTo>
                <a:lnTo>
                  <a:pt x="0" y="5409202"/>
                </a:lnTo>
                <a:lnTo>
                  <a:pt x="0" y="0"/>
                </a:lnTo>
                <a:close/>
              </a:path>
            </a:pathLst>
          </a:custGeom>
          <a:blipFill>
            <a:blip r:embed="rId4"/>
            <a:stretch>
              <a:fillRect l="-1460" t="0" r="-1460" b="-211"/>
            </a:stretch>
          </a:blipFill>
        </p:spPr>
      </p:sp>
      <p:sp>
        <p:nvSpPr>
          <p:cNvPr name="TextBox 5" id="5"/>
          <p:cNvSpPr txBox="true"/>
          <p:nvPr/>
        </p:nvSpPr>
        <p:spPr>
          <a:xfrm rot="0">
            <a:off x="1294437" y="6682413"/>
            <a:ext cx="6657665" cy="2872836"/>
          </a:xfrm>
          <a:prstGeom prst="rect">
            <a:avLst/>
          </a:prstGeom>
        </p:spPr>
        <p:txBody>
          <a:bodyPr anchor="t" rtlCol="false" tIns="0" lIns="0" bIns="0" rIns="0">
            <a:spAutoFit/>
          </a:bodyPr>
          <a:lstStyle/>
          <a:p>
            <a:pPr algn="l">
              <a:lnSpc>
                <a:spcPts val="3155"/>
              </a:lnSpc>
            </a:pPr>
            <a:r>
              <a:rPr lang="en-US" sz="2176" spc="-65">
                <a:solidFill>
                  <a:srgbClr val="FFFFFF"/>
                </a:solidFill>
                <a:latin typeface="More Sugar Thin"/>
              </a:rPr>
              <a:t>The first chart illustrates the most popular apps on the Google Play Store based on the number of installs. "Subway Surfers" leads with a staggering 4 billion installs, followed by "Google News" and "Pou," each with 2 billion installs. Other notable apps include "Temple Run 2" and "Candy Crush Saga," indicating a strong preference for games and news among users. </a:t>
            </a:r>
          </a:p>
        </p:txBody>
      </p:sp>
      <p:sp>
        <p:nvSpPr>
          <p:cNvPr name="TextBox 6" id="6"/>
          <p:cNvSpPr txBox="true"/>
          <p:nvPr/>
        </p:nvSpPr>
        <p:spPr>
          <a:xfrm rot="0">
            <a:off x="9999943" y="6891484"/>
            <a:ext cx="7259357" cy="2765011"/>
          </a:xfrm>
          <a:prstGeom prst="rect">
            <a:avLst/>
          </a:prstGeom>
        </p:spPr>
        <p:txBody>
          <a:bodyPr anchor="t" rtlCol="false" tIns="0" lIns="0" bIns="0" rIns="0">
            <a:spAutoFit/>
          </a:bodyPr>
          <a:lstStyle/>
          <a:p>
            <a:pPr algn="l">
              <a:lnSpc>
                <a:spcPts val="3005"/>
              </a:lnSpc>
            </a:pPr>
            <a:r>
              <a:rPr lang="en-US" sz="2073" spc="-62">
                <a:solidFill>
                  <a:srgbClr val="FFFFFF"/>
                </a:solidFill>
                <a:latin typeface="More Sugar Thin"/>
              </a:rPr>
              <a:t>The second chart showcases the most rated apps on the Google Play Store, highlighting user engagement and satisfaction. "ROBLOX" tops the list with 41 million ratings, followed by "8 Ball Pool" with 32 million and "Zombie Catchers" with 28 million. This chart indicates that games, particularly multiplayer and casual games, receive the highest number of user ratings, reflecting their widespread popularity and active user bases.</a:t>
            </a:r>
          </a:p>
        </p:txBody>
      </p:sp>
      <p:sp>
        <p:nvSpPr>
          <p:cNvPr name="Freeform 7" id="7"/>
          <p:cNvSpPr/>
          <p:nvPr/>
        </p:nvSpPr>
        <p:spPr>
          <a:xfrm flipH="false" flipV="false" rot="0">
            <a:off x="7952102" y="8147406"/>
            <a:ext cx="1848436" cy="2017142"/>
          </a:xfrm>
          <a:custGeom>
            <a:avLst/>
            <a:gdLst/>
            <a:ahLst/>
            <a:cxnLst/>
            <a:rect r="r" b="b" t="t" l="l"/>
            <a:pathLst>
              <a:path h="2017142" w="1848436">
                <a:moveTo>
                  <a:pt x="0" y="0"/>
                </a:moveTo>
                <a:lnTo>
                  <a:pt x="1848436" y="0"/>
                </a:lnTo>
                <a:lnTo>
                  <a:pt x="1848436" y="2017142"/>
                </a:lnTo>
                <a:lnTo>
                  <a:pt x="0" y="2017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8" id="8"/>
          <p:cNvPicPr>
            <a:picLocks noChangeAspect="true"/>
          </p:cNvPicPr>
          <p:nvPr/>
        </p:nvPicPr>
        <p:blipFill>
          <a:blip r:embed="rId7"/>
          <a:srcRect l="0" t="0" r="0" b="0"/>
          <a:stretch>
            <a:fillRect/>
          </a:stretch>
        </p:blipFill>
        <p:spPr>
          <a:xfrm flipH="false" flipV="false" rot="0">
            <a:off x="8096219" y="884380"/>
            <a:ext cx="2043313" cy="1675517"/>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15517"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9246419">
            <a:off x="1430912" y="3626391"/>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58860" y="1288286"/>
            <a:ext cx="13407009" cy="1020068"/>
          </a:xfrm>
          <a:prstGeom prst="rect">
            <a:avLst/>
          </a:prstGeom>
        </p:spPr>
        <p:txBody>
          <a:bodyPr anchor="t" rtlCol="false" tIns="0" lIns="0" bIns="0" rIns="0">
            <a:spAutoFit/>
          </a:bodyPr>
          <a:lstStyle/>
          <a:p>
            <a:pPr algn="l">
              <a:lnSpc>
                <a:spcPts val="7812"/>
              </a:lnSpc>
            </a:pPr>
            <a:r>
              <a:rPr lang="en-US" sz="7101">
                <a:solidFill>
                  <a:srgbClr val="000000"/>
                </a:solidFill>
                <a:latin typeface="More Sugar"/>
              </a:rPr>
              <a:t>OBJECTIVE</a:t>
            </a:r>
          </a:p>
        </p:txBody>
      </p:sp>
      <p:sp>
        <p:nvSpPr>
          <p:cNvPr name="TextBox 7" id="7"/>
          <p:cNvSpPr txBox="true"/>
          <p:nvPr/>
        </p:nvSpPr>
        <p:spPr>
          <a:xfrm rot="-119323">
            <a:off x="1402779" y="5173719"/>
            <a:ext cx="15268614" cy="1800110"/>
          </a:xfrm>
          <a:prstGeom prst="rect">
            <a:avLst/>
          </a:prstGeom>
        </p:spPr>
        <p:txBody>
          <a:bodyPr anchor="t" rtlCol="false" tIns="0" lIns="0" bIns="0" rIns="0">
            <a:spAutoFit/>
          </a:bodyPr>
          <a:lstStyle/>
          <a:p>
            <a:pPr algn="l">
              <a:lnSpc>
                <a:spcPts val="4867"/>
              </a:lnSpc>
            </a:pPr>
            <a:r>
              <a:rPr lang="en-US" sz="2967" spc="-89">
                <a:solidFill>
                  <a:srgbClr val="FFFFFF"/>
                </a:solidFill>
                <a:latin typeface="More Sugar Thin"/>
              </a:rPr>
              <a:t>The objective of this project is to gain insights into the applications hosted on Google Playstore and the sentiment of their user reviews and present these insights in the form of visualisation which can be used to improve the overall experience and optimise the application development processes.</a:t>
            </a:r>
          </a:p>
        </p:txBody>
      </p:sp>
      <p:sp>
        <p:nvSpPr>
          <p:cNvPr name="Freeform 8" id="8"/>
          <p:cNvSpPr/>
          <p:nvPr/>
        </p:nvSpPr>
        <p:spPr>
          <a:xfrm flipH="false" flipV="false" rot="1393184">
            <a:off x="14178627" y="499047"/>
            <a:ext cx="3292370" cy="3703074"/>
          </a:xfrm>
          <a:custGeom>
            <a:avLst/>
            <a:gdLst/>
            <a:ahLst/>
            <a:cxnLst/>
            <a:rect r="r" b="b" t="t" l="l"/>
            <a:pathLst>
              <a:path h="3703074" w="3292370">
                <a:moveTo>
                  <a:pt x="0" y="0"/>
                </a:moveTo>
                <a:lnTo>
                  <a:pt x="3292370" y="0"/>
                </a:lnTo>
                <a:lnTo>
                  <a:pt x="3292370" y="3703075"/>
                </a:lnTo>
                <a:lnTo>
                  <a:pt x="0" y="37030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95669" y="9462451"/>
            <a:ext cx="4439550" cy="322708"/>
          </a:xfrm>
          <a:prstGeom prst="rect">
            <a:avLst/>
          </a:prstGeom>
        </p:spPr>
        <p:txBody>
          <a:bodyPr anchor="t" rtlCol="false" tIns="0" lIns="0" bIns="0" rIns="0">
            <a:spAutoFit/>
          </a:bodyPr>
          <a:lstStyle/>
          <a:p>
            <a:pPr algn="l">
              <a:lnSpc>
                <a:spcPts val="2505"/>
              </a:lnSpc>
            </a:pPr>
            <a:r>
              <a:rPr lang="en-US" sz="2277">
                <a:solidFill>
                  <a:srgbClr val="000000"/>
                </a:solidFill>
                <a:latin typeface="More Sugar"/>
              </a:rPr>
              <a:t>PRINCE SARKAR</a:t>
            </a:r>
          </a:p>
        </p:txBody>
      </p:sp>
      <p:sp>
        <p:nvSpPr>
          <p:cNvPr name="TextBox 14" id="14"/>
          <p:cNvSpPr txBox="true"/>
          <p:nvPr/>
        </p:nvSpPr>
        <p:spPr>
          <a:xfrm rot="0">
            <a:off x="13031287"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MAY   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true" rot="-595304">
            <a:off x="-14928" y="135980"/>
            <a:ext cx="8023187" cy="2421544"/>
          </a:xfrm>
          <a:custGeom>
            <a:avLst/>
            <a:gdLst/>
            <a:ahLst/>
            <a:cxnLst/>
            <a:rect r="r" b="b" t="t" l="l"/>
            <a:pathLst>
              <a:path h="2421544" w="8023187">
                <a:moveTo>
                  <a:pt x="0" y="2421544"/>
                </a:moveTo>
                <a:lnTo>
                  <a:pt x="8023187" y="2421544"/>
                </a:lnTo>
                <a:lnTo>
                  <a:pt x="8023187" y="0"/>
                </a:lnTo>
                <a:lnTo>
                  <a:pt x="0" y="0"/>
                </a:lnTo>
                <a:lnTo>
                  <a:pt x="0" y="242154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99893"/>
            <a:ext cx="273633" cy="2388858"/>
          </a:xfrm>
          <a:custGeom>
            <a:avLst/>
            <a:gdLst/>
            <a:ahLst/>
            <a:cxnLst/>
            <a:rect r="r" b="b" t="t" l="l"/>
            <a:pathLst>
              <a:path h="2388858" w="273633">
                <a:moveTo>
                  <a:pt x="0" y="0"/>
                </a:moveTo>
                <a:lnTo>
                  <a:pt x="273633" y="0"/>
                </a:lnTo>
                <a:lnTo>
                  <a:pt x="273633" y="2388858"/>
                </a:lnTo>
                <a:lnTo>
                  <a:pt x="0" y="2388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4433212" y="7102189"/>
            <a:ext cx="273633" cy="2388858"/>
          </a:xfrm>
          <a:custGeom>
            <a:avLst/>
            <a:gdLst/>
            <a:ahLst/>
            <a:cxnLst/>
            <a:rect r="r" b="b" t="t" l="l"/>
            <a:pathLst>
              <a:path h="2388858" w="273633">
                <a:moveTo>
                  <a:pt x="273633" y="0"/>
                </a:moveTo>
                <a:lnTo>
                  <a:pt x="0" y="0"/>
                </a:lnTo>
                <a:lnTo>
                  <a:pt x="0" y="2388858"/>
                </a:lnTo>
                <a:lnTo>
                  <a:pt x="273633" y="2388858"/>
                </a:lnTo>
                <a:lnTo>
                  <a:pt x="27363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44855">
            <a:off x="12546660" y="320685"/>
            <a:ext cx="5400610" cy="5887524"/>
          </a:xfrm>
          <a:custGeom>
            <a:avLst/>
            <a:gdLst/>
            <a:ahLst/>
            <a:cxnLst/>
            <a:rect r="r" b="b" t="t" l="l"/>
            <a:pathLst>
              <a:path h="5887524" w="5400610">
                <a:moveTo>
                  <a:pt x="0" y="0"/>
                </a:moveTo>
                <a:lnTo>
                  <a:pt x="5400610" y="0"/>
                </a:lnTo>
                <a:lnTo>
                  <a:pt x="5400610" y="5887524"/>
                </a:lnTo>
                <a:lnTo>
                  <a:pt x="0" y="58875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885562" y="9614280"/>
            <a:ext cx="4925478" cy="250752"/>
          </a:xfrm>
          <a:custGeom>
            <a:avLst/>
            <a:gdLst/>
            <a:ahLst/>
            <a:cxnLst/>
            <a:rect r="r" b="b" t="t" l="l"/>
            <a:pathLst>
              <a:path h="250752" w="4925478">
                <a:moveTo>
                  <a:pt x="0" y="0"/>
                </a:moveTo>
                <a:lnTo>
                  <a:pt x="4925478" y="0"/>
                </a:lnTo>
                <a:lnTo>
                  <a:pt x="4925478" y="250752"/>
                </a:lnTo>
                <a:lnTo>
                  <a:pt x="0" y="2507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00862" y="3037993"/>
            <a:ext cx="12182483" cy="5810107"/>
          </a:xfrm>
          <a:custGeom>
            <a:avLst/>
            <a:gdLst/>
            <a:ahLst/>
            <a:cxnLst/>
            <a:rect r="r" b="b" t="t" l="l"/>
            <a:pathLst>
              <a:path h="5810107" w="12182483">
                <a:moveTo>
                  <a:pt x="0" y="0"/>
                </a:moveTo>
                <a:lnTo>
                  <a:pt x="12182483" y="0"/>
                </a:lnTo>
                <a:lnTo>
                  <a:pt x="12182483" y="5810107"/>
                </a:lnTo>
                <a:lnTo>
                  <a:pt x="0" y="5810107"/>
                </a:lnTo>
                <a:lnTo>
                  <a:pt x="0" y="0"/>
                </a:lnTo>
                <a:close/>
              </a:path>
            </a:pathLst>
          </a:custGeom>
          <a:blipFill>
            <a:blip r:embed="rId13"/>
            <a:stretch>
              <a:fillRect l="0" t="0" r="0" b="0"/>
            </a:stretch>
          </a:blipFill>
        </p:spPr>
      </p:sp>
      <p:sp>
        <p:nvSpPr>
          <p:cNvPr name="TextBox 13" id="13"/>
          <p:cNvSpPr txBox="true"/>
          <p:nvPr/>
        </p:nvSpPr>
        <p:spPr>
          <a:xfrm rot="0">
            <a:off x="1390544" y="728041"/>
            <a:ext cx="7572048" cy="1791865"/>
          </a:xfrm>
          <a:prstGeom prst="rect">
            <a:avLst/>
          </a:prstGeom>
        </p:spPr>
        <p:txBody>
          <a:bodyPr anchor="t" rtlCol="false" tIns="0" lIns="0" bIns="0" rIns="0">
            <a:spAutoFit/>
          </a:bodyPr>
          <a:lstStyle/>
          <a:p>
            <a:pPr algn="l">
              <a:lnSpc>
                <a:spcPts val="6874"/>
              </a:lnSpc>
            </a:pPr>
            <a:r>
              <a:rPr lang="en-US" sz="7236">
                <a:solidFill>
                  <a:srgbClr val="000000"/>
                </a:solidFill>
                <a:latin typeface="More Sugar"/>
              </a:rPr>
              <a:t>STEPS INVOLVED</a:t>
            </a:r>
          </a:p>
        </p:txBody>
      </p:sp>
      <p:sp>
        <p:nvSpPr>
          <p:cNvPr name="Freeform 14" id="14"/>
          <p:cNvSpPr/>
          <p:nvPr/>
        </p:nvSpPr>
        <p:spPr>
          <a:xfrm flipH="false" flipV="false" rot="-281248">
            <a:off x="-57271" y="41989"/>
            <a:ext cx="7243752" cy="2897501"/>
          </a:xfrm>
          <a:custGeom>
            <a:avLst/>
            <a:gdLst/>
            <a:ahLst/>
            <a:cxnLst/>
            <a:rect r="r" b="b" t="t" l="l"/>
            <a:pathLst>
              <a:path h="2897501" w="7243752">
                <a:moveTo>
                  <a:pt x="0" y="0"/>
                </a:moveTo>
                <a:lnTo>
                  <a:pt x="7243751" y="0"/>
                </a:lnTo>
                <a:lnTo>
                  <a:pt x="7243751" y="2897500"/>
                </a:lnTo>
                <a:lnTo>
                  <a:pt x="0" y="28975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373852" y="1028700"/>
            <a:ext cx="13926421" cy="8566420"/>
          </a:xfrm>
          <a:custGeom>
            <a:avLst/>
            <a:gdLst/>
            <a:ahLst/>
            <a:cxnLst/>
            <a:rect r="r" b="b" t="t" l="l"/>
            <a:pathLst>
              <a:path h="8566420" w="13926421">
                <a:moveTo>
                  <a:pt x="0" y="0"/>
                </a:moveTo>
                <a:lnTo>
                  <a:pt x="13926421" y="0"/>
                </a:lnTo>
                <a:lnTo>
                  <a:pt x="13926421" y="8566420"/>
                </a:lnTo>
                <a:lnTo>
                  <a:pt x="0" y="8566420"/>
                </a:lnTo>
                <a:lnTo>
                  <a:pt x="0" y="0"/>
                </a:lnTo>
                <a:close/>
              </a:path>
            </a:pathLst>
          </a:custGeom>
          <a:blipFill>
            <a:blip r:embed="rId3"/>
            <a:stretch>
              <a:fillRect l="0" t="-5236" r="0" b="-2912"/>
            </a:stretch>
          </a:blipFill>
        </p:spPr>
      </p:sp>
      <p:sp>
        <p:nvSpPr>
          <p:cNvPr name="Freeform 4" id="4"/>
          <p:cNvSpPr/>
          <p:nvPr/>
        </p:nvSpPr>
        <p:spPr>
          <a:xfrm flipH="true" flipV="false" rot="-850233">
            <a:off x="2207330" y="3311493"/>
            <a:ext cx="13144217" cy="3082916"/>
          </a:xfrm>
          <a:custGeom>
            <a:avLst/>
            <a:gdLst/>
            <a:ahLst/>
            <a:cxnLst/>
            <a:rect r="r" b="b" t="t" l="l"/>
            <a:pathLst>
              <a:path h="3082916" w="13144217">
                <a:moveTo>
                  <a:pt x="13144218" y="0"/>
                </a:moveTo>
                <a:lnTo>
                  <a:pt x="0" y="0"/>
                </a:lnTo>
                <a:lnTo>
                  <a:pt x="0" y="3082916"/>
                </a:lnTo>
                <a:lnTo>
                  <a:pt x="13144218" y="3082916"/>
                </a:lnTo>
                <a:lnTo>
                  <a:pt x="131442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81248">
            <a:off x="10960897" y="4167366"/>
            <a:ext cx="3220687" cy="1288275"/>
          </a:xfrm>
          <a:custGeom>
            <a:avLst/>
            <a:gdLst/>
            <a:ahLst/>
            <a:cxnLst/>
            <a:rect r="r" b="b" t="t" l="l"/>
            <a:pathLst>
              <a:path h="1288275" w="3220687">
                <a:moveTo>
                  <a:pt x="0" y="0"/>
                </a:moveTo>
                <a:lnTo>
                  <a:pt x="3220687" y="0"/>
                </a:lnTo>
                <a:lnTo>
                  <a:pt x="3220687" y="1288275"/>
                </a:lnTo>
                <a:lnTo>
                  <a:pt x="0" y="12882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98421">
            <a:off x="1583750" y="5728995"/>
            <a:ext cx="453979" cy="2472164"/>
          </a:xfrm>
          <a:custGeom>
            <a:avLst/>
            <a:gdLst/>
            <a:ahLst/>
            <a:cxnLst/>
            <a:rect r="r" b="b" t="t" l="l"/>
            <a:pathLst>
              <a:path h="2472164" w="453979">
                <a:moveTo>
                  <a:pt x="0" y="0"/>
                </a:moveTo>
                <a:lnTo>
                  <a:pt x="453979" y="0"/>
                </a:lnTo>
                <a:lnTo>
                  <a:pt x="453979" y="2472164"/>
                </a:lnTo>
                <a:lnTo>
                  <a:pt x="0" y="24721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true" flipV="false" rot="-939673">
            <a:off x="16274243" y="2097565"/>
            <a:ext cx="379260" cy="2065278"/>
          </a:xfrm>
          <a:custGeom>
            <a:avLst/>
            <a:gdLst/>
            <a:ahLst/>
            <a:cxnLst/>
            <a:rect r="r" b="b" t="t" l="l"/>
            <a:pathLst>
              <a:path h="2065278" w="379260">
                <a:moveTo>
                  <a:pt x="379260" y="0"/>
                </a:moveTo>
                <a:lnTo>
                  <a:pt x="0" y="0"/>
                </a:lnTo>
                <a:lnTo>
                  <a:pt x="0" y="2065278"/>
                </a:lnTo>
                <a:lnTo>
                  <a:pt x="379260" y="2065278"/>
                </a:lnTo>
                <a:lnTo>
                  <a:pt x="37926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771329">
            <a:off x="12939269" y="8430407"/>
            <a:ext cx="2368580" cy="383279"/>
          </a:xfrm>
          <a:custGeom>
            <a:avLst/>
            <a:gdLst/>
            <a:ahLst/>
            <a:cxnLst/>
            <a:rect r="r" b="b" t="t" l="l"/>
            <a:pathLst>
              <a:path h="383279" w="2368580">
                <a:moveTo>
                  <a:pt x="0" y="0"/>
                </a:moveTo>
                <a:lnTo>
                  <a:pt x="2368580" y="0"/>
                </a:lnTo>
                <a:lnTo>
                  <a:pt x="2368580" y="383279"/>
                </a:lnTo>
                <a:lnTo>
                  <a:pt x="0" y="3832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6300273" y="205202"/>
            <a:ext cx="1918053" cy="383611"/>
          </a:xfrm>
          <a:custGeom>
            <a:avLst/>
            <a:gdLst/>
            <a:ahLst/>
            <a:cxnLst/>
            <a:rect r="r" b="b" t="t" l="l"/>
            <a:pathLst>
              <a:path h="383611" w="1918053">
                <a:moveTo>
                  <a:pt x="0" y="0"/>
                </a:moveTo>
                <a:lnTo>
                  <a:pt x="1918054" y="0"/>
                </a:lnTo>
                <a:lnTo>
                  <a:pt x="1918054" y="383611"/>
                </a:lnTo>
                <a:lnTo>
                  <a:pt x="0" y="3836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2" id="12"/>
          <p:cNvSpPr txBox="true"/>
          <p:nvPr/>
        </p:nvSpPr>
        <p:spPr>
          <a:xfrm rot="-234792">
            <a:off x="2982422" y="4066626"/>
            <a:ext cx="12618517" cy="2401058"/>
          </a:xfrm>
          <a:prstGeom prst="rect">
            <a:avLst/>
          </a:prstGeom>
        </p:spPr>
        <p:txBody>
          <a:bodyPr anchor="t" rtlCol="false" tIns="0" lIns="0" bIns="0" rIns="0">
            <a:spAutoFit/>
          </a:bodyPr>
          <a:lstStyle/>
          <a:p>
            <a:pPr algn="ctr">
              <a:lnSpc>
                <a:spcPts val="6138"/>
              </a:lnSpc>
            </a:pPr>
            <a:r>
              <a:rPr lang="en-US" sz="7308">
                <a:solidFill>
                  <a:srgbClr val="000000"/>
                </a:solidFill>
                <a:latin typeface="More Sugar"/>
              </a:rPr>
              <a:t>CHARTS USED IN THE REPORT AND KEY INSIGHTS </a:t>
            </a:r>
            <a:r>
              <a:rPr lang="en-US" sz="7308">
                <a:solidFill>
                  <a:srgbClr val="000000"/>
                </a:solidFill>
                <a:latin typeface="More Sugar"/>
              </a:rPr>
              <a: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801493">
            <a:off x="1011242" y="869251"/>
            <a:ext cx="4982890" cy="2853837"/>
          </a:xfrm>
          <a:custGeom>
            <a:avLst/>
            <a:gdLst/>
            <a:ahLst/>
            <a:cxnLst/>
            <a:rect r="r" b="b" t="t" l="l"/>
            <a:pathLst>
              <a:path h="2853837" w="4982890">
                <a:moveTo>
                  <a:pt x="0" y="0"/>
                </a:moveTo>
                <a:lnTo>
                  <a:pt x="4982890" y="0"/>
                </a:lnTo>
                <a:lnTo>
                  <a:pt x="4982890" y="2853837"/>
                </a:lnTo>
                <a:lnTo>
                  <a:pt x="0" y="2853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01493">
            <a:off x="1011242" y="1597454"/>
            <a:ext cx="4982890" cy="2853837"/>
          </a:xfrm>
          <a:custGeom>
            <a:avLst/>
            <a:gdLst/>
            <a:ahLst/>
            <a:cxnLst/>
            <a:rect r="r" b="b" t="t" l="l"/>
            <a:pathLst>
              <a:path h="2853837" w="4982890">
                <a:moveTo>
                  <a:pt x="0" y="0"/>
                </a:moveTo>
                <a:lnTo>
                  <a:pt x="4982890" y="0"/>
                </a:lnTo>
                <a:lnTo>
                  <a:pt x="4982890" y="2853838"/>
                </a:lnTo>
                <a:lnTo>
                  <a:pt x="0" y="2853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01493">
            <a:off x="4630694" y="869251"/>
            <a:ext cx="4982890" cy="2853837"/>
          </a:xfrm>
          <a:custGeom>
            <a:avLst/>
            <a:gdLst/>
            <a:ahLst/>
            <a:cxnLst/>
            <a:rect r="r" b="b" t="t" l="l"/>
            <a:pathLst>
              <a:path h="2853837" w="4982890">
                <a:moveTo>
                  <a:pt x="0" y="0"/>
                </a:moveTo>
                <a:lnTo>
                  <a:pt x="4982891" y="0"/>
                </a:lnTo>
                <a:lnTo>
                  <a:pt x="4982891" y="2853837"/>
                </a:lnTo>
                <a:lnTo>
                  <a:pt x="0" y="2853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01493">
            <a:off x="4630694" y="1597454"/>
            <a:ext cx="4982890" cy="2853837"/>
          </a:xfrm>
          <a:custGeom>
            <a:avLst/>
            <a:gdLst/>
            <a:ahLst/>
            <a:cxnLst/>
            <a:rect r="r" b="b" t="t" l="l"/>
            <a:pathLst>
              <a:path h="2853837" w="4982890">
                <a:moveTo>
                  <a:pt x="0" y="0"/>
                </a:moveTo>
                <a:lnTo>
                  <a:pt x="4982891" y="0"/>
                </a:lnTo>
                <a:lnTo>
                  <a:pt x="4982891" y="2853838"/>
                </a:lnTo>
                <a:lnTo>
                  <a:pt x="0" y="2853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089713" y="4757475"/>
            <a:ext cx="7054287" cy="3350094"/>
          </a:xfrm>
          <a:prstGeom prst="rect">
            <a:avLst/>
          </a:prstGeom>
        </p:spPr>
        <p:txBody>
          <a:bodyPr anchor="t" rtlCol="false" tIns="0" lIns="0" bIns="0" rIns="0">
            <a:spAutoFit/>
          </a:bodyPr>
          <a:lstStyle/>
          <a:p>
            <a:pPr algn="l">
              <a:lnSpc>
                <a:spcPts val="3690"/>
              </a:lnSpc>
            </a:pPr>
            <a:r>
              <a:rPr lang="en-US" sz="2545" spc="-76">
                <a:solidFill>
                  <a:srgbClr val="FFFFFF"/>
                </a:solidFill>
                <a:latin typeface="More Sugar Thin"/>
              </a:rPr>
              <a:t>In the clustered bar chart analyzing Google Play Store apps, the "Family" category emerged as the leading category with the highest number of apps. This indicates a strong focus on family-oriented applications within the Play Store, highlighting the platform's commitment to providing diverse and extensive content for all age groups.</a:t>
            </a:r>
          </a:p>
        </p:txBody>
      </p:sp>
      <p:sp>
        <p:nvSpPr>
          <p:cNvPr name="Freeform 8" id="8"/>
          <p:cNvSpPr/>
          <p:nvPr/>
        </p:nvSpPr>
        <p:spPr>
          <a:xfrm flipH="true" flipV="false" rot="0">
            <a:off x="1259604" y="4702829"/>
            <a:ext cx="377229" cy="3516537"/>
          </a:xfrm>
          <a:custGeom>
            <a:avLst/>
            <a:gdLst/>
            <a:ahLst/>
            <a:cxnLst/>
            <a:rect r="r" b="b" t="t" l="l"/>
            <a:pathLst>
              <a:path h="3516537" w="377229">
                <a:moveTo>
                  <a:pt x="377228" y="0"/>
                </a:moveTo>
                <a:lnTo>
                  <a:pt x="0" y="0"/>
                </a:lnTo>
                <a:lnTo>
                  <a:pt x="0" y="3516537"/>
                </a:lnTo>
                <a:lnTo>
                  <a:pt x="377228" y="3516537"/>
                </a:lnTo>
                <a:lnTo>
                  <a:pt x="37722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9574">
            <a:off x="2978255" y="5167789"/>
            <a:ext cx="1702839" cy="241494"/>
          </a:xfrm>
          <a:custGeom>
            <a:avLst/>
            <a:gdLst/>
            <a:ahLst/>
            <a:cxnLst/>
            <a:rect r="r" b="b" t="t" l="l"/>
            <a:pathLst>
              <a:path h="241494" w="1702839">
                <a:moveTo>
                  <a:pt x="0" y="0"/>
                </a:moveTo>
                <a:lnTo>
                  <a:pt x="1702839" y="0"/>
                </a:lnTo>
                <a:lnTo>
                  <a:pt x="1702839" y="241494"/>
                </a:lnTo>
                <a:lnTo>
                  <a:pt x="0" y="24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327517">
            <a:off x="3996993" y="5692294"/>
            <a:ext cx="1384931" cy="196408"/>
          </a:xfrm>
          <a:custGeom>
            <a:avLst/>
            <a:gdLst/>
            <a:ahLst/>
            <a:cxnLst/>
            <a:rect r="r" b="b" t="t" l="l"/>
            <a:pathLst>
              <a:path h="196408" w="1384931">
                <a:moveTo>
                  <a:pt x="0" y="0"/>
                </a:moveTo>
                <a:lnTo>
                  <a:pt x="1384931" y="0"/>
                </a:lnTo>
                <a:lnTo>
                  <a:pt x="1384931" y="196408"/>
                </a:lnTo>
                <a:lnTo>
                  <a:pt x="0" y="1964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2426067" y="804428"/>
            <a:ext cx="4262926" cy="8645512"/>
          </a:xfrm>
          <a:custGeom>
            <a:avLst/>
            <a:gdLst/>
            <a:ahLst/>
            <a:cxnLst/>
            <a:rect r="r" b="b" t="t" l="l"/>
            <a:pathLst>
              <a:path h="8645512" w="4262926">
                <a:moveTo>
                  <a:pt x="0" y="0"/>
                </a:moveTo>
                <a:lnTo>
                  <a:pt x="4262925" y="0"/>
                </a:lnTo>
                <a:lnTo>
                  <a:pt x="4262925" y="8645512"/>
                </a:lnTo>
                <a:lnTo>
                  <a:pt x="0" y="8645512"/>
                </a:lnTo>
                <a:lnTo>
                  <a:pt x="0" y="0"/>
                </a:lnTo>
                <a:close/>
              </a:path>
            </a:pathLst>
          </a:custGeom>
          <a:blipFill>
            <a:blip r:embed="rId13"/>
            <a:stretch>
              <a:fillRect l="0" t="0" r="0" b="0"/>
            </a:stretch>
          </a:blipFill>
        </p:spPr>
      </p:sp>
      <p:sp>
        <p:nvSpPr>
          <p:cNvPr name="TextBox 14" id="14"/>
          <p:cNvSpPr txBox="true"/>
          <p:nvPr/>
        </p:nvSpPr>
        <p:spPr>
          <a:xfrm rot="-300923">
            <a:off x="1614069" y="1837325"/>
            <a:ext cx="7535327" cy="1883903"/>
          </a:xfrm>
          <a:prstGeom prst="rect">
            <a:avLst/>
          </a:prstGeom>
        </p:spPr>
        <p:txBody>
          <a:bodyPr anchor="t" rtlCol="false" tIns="0" lIns="0" bIns="0" rIns="0">
            <a:spAutoFit/>
          </a:bodyPr>
          <a:lstStyle/>
          <a:p>
            <a:pPr algn="l">
              <a:lnSpc>
                <a:spcPts val="7288"/>
              </a:lnSpc>
            </a:pPr>
            <a:r>
              <a:rPr lang="en-US" sz="7145">
                <a:solidFill>
                  <a:srgbClr val="000000"/>
                </a:solidFill>
                <a:latin typeface="More Sugar"/>
              </a:rPr>
              <a:t>CLUSTERED BAR CHART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917741" y="2110996"/>
            <a:ext cx="7370259" cy="5183666"/>
          </a:xfrm>
          <a:custGeom>
            <a:avLst/>
            <a:gdLst/>
            <a:ahLst/>
            <a:cxnLst/>
            <a:rect r="r" b="b" t="t" l="l"/>
            <a:pathLst>
              <a:path h="5183666" w="7370259">
                <a:moveTo>
                  <a:pt x="0" y="0"/>
                </a:moveTo>
                <a:lnTo>
                  <a:pt x="7370259" y="0"/>
                </a:lnTo>
                <a:lnTo>
                  <a:pt x="7370259" y="5183666"/>
                </a:lnTo>
                <a:lnTo>
                  <a:pt x="0" y="5183666"/>
                </a:lnTo>
                <a:lnTo>
                  <a:pt x="0" y="0"/>
                </a:lnTo>
                <a:close/>
              </a:path>
            </a:pathLst>
          </a:custGeom>
          <a:blipFill>
            <a:blip r:embed="rId5"/>
            <a:stretch>
              <a:fillRect l="0" t="0" r="-438" b="0"/>
            </a:stretch>
          </a:blipFill>
        </p:spPr>
      </p:sp>
      <p:sp>
        <p:nvSpPr>
          <p:cNvPr name="Freeform 8" id="8"/>
          <p:cNvSpPr/>
          <p:nvPr/>
        </p:nvSpPr>
        <p:spPr>
          <a:xfrm flipH="false" flipV="false" rot="801493">
            <a:off x="1011242" y="869251"/>
            <a:ext cx="4982890" cy="2853837"/>
          </a:xfrm>
          <a:custGeom>
            <a:avLst/>
            <a:gdLst/>
            <a:ahLst/>
            <a:cxnLst/>
            <a:rect r="r" b="b" t="t" l="l"/>
            <a:pathLst>
              <a:path h="2853837" w="4982890">
                <a:moveTo>
                  <a:pt x="0" y="0"/>
                </a:moveTo>
                <a:lnTo>
                  <a:pt x="4982890" y="0"/>
                </a:lnTo>
                <a:lnTo>
                  <a:pt x="4982890" y="2853837"/>
                </a:lnTo>
                <a:lnTo>
                  <a:pt x="0" y="2853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01493">
            <a:off x="1011242" y="1597454"/>
            <a:ext cx="4982890" cy="2853837"/>
          </a:xfrm>
          <a:custGeom>
            <a:avLst/>
            <a:gdLst/>
            <a:ahLst/>
            <a:cxnLst/>
            <a:rect r="r" b="b" t="t" l="l"/>
            <a:pathLst>
              <a:path h="2853837" w="4982890">
                <a:moveTo>
                  <a:pt x="0" y="0"/>
                </a:moveTo>
                <a:lnTo>
                  <a:pt x="4982890" y="0"/>
                </a:lnTo>
                <a:lnTo>
                  <a:pt x="4982890" y="2853838"/>
                </a:lnTo>
                <a:lnTo>
                  <a:pt x="0" y="2853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801493">
            <a:off x="4630694" y="869251"/>
            <a:ext cx="4982890" cy="2853837"/>
          </a:xfrm>
          <a:custGeom>
            <a:avLst/>
            <a:gdLst/>
            <a:ahLst/>
            <a:cxnLst/>
            <a:rect r="r" b="b" t="t" l="l"/>
            <a:pathLst>
              <a:path h="2853837" w="4982890">
                <a:moveTo>
                  <a:pt x="0" y="0"/>
                </a:moveTo>
                <a:lnTo>
                  <a:pt x="4982891" y="0"/>
                </a:lnTo>
                <a:lnTo>
                  <a:pt x="4982891" y="2853837"/>
                </a:lnTo>
                <a:lnTo>
                  <a:pt x="0" y="28538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801493">
            <a:off x="4630694" y="1597454"/>
            <a:ext cx="4982890" cy="2853837"/>
          </a:xfrm>
          <a:custGeom>
            <a:avLst/>
            <a:gdLst/>
            <a:ahLst/>
            <a:cxnLst/>
            <a:rect r="r" b="b" t="t" l="l"/>
            <a:pathLst>
              <a:path h="2853837" w="4982890">
                <a:moveTo>
                  <a:pt x="0" y="0"/>
                </a:moveTo>
                <a:lnTo>
                  <a:pt x="4982891" y="0"/>
                </a:lnTo>
                <a:lnTo>
                  <a:pt x="4982891" y="2853838"/>
                </a:lnTo>
                <a:lnTo>
                  <a:pt x="0" y="2853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2089713" y="4275511"/>
            <a:ext cx="7786138" cy="4314024"/>
          </a:xfrm>
          <a:prstGeom prst="rect">
            <a:avLst/>
          </a:prstGeom>
        </p:spPr>
        <p:txBody>
          <a:bodyPr anchor="t" rtlCol="false" tIns="0" lIns="0" bIns="0" rIns="0">
            <a:spAutoFit/>
          </a:bodyPr>
          <a:lstStyle/>
          <a:p>
            <a:pPr algn="l">
              <a:lnSpc>
                <a:spcPts val="3690"/>
              </a:lnSpc>
            </a:pPr>
            <a:r>
              <a:rPr lang="en-US" sz="2545" spc="-76">
                <a:solidFill>
                  <a:srgbClr val="FFFFFF"/>
                </a:solidFill>
                <a:latin typeface="More Sugar Thin"/>
              </a:rPr>
              <a:t>The stacked column chart of Google Play Store apps reveals that the majority of apps are rated "Everyone," with over 6,000 apps falling into this category. This dominance underscores the platform's emphasis on providing widely accessible content suitable for all age groups. Other content ratings, such as "Teen," "Mature 17+," "Everyone 10+," and "Adults only 18+," have significantly fewer apps, indicating a smaller proportion of age-restricted content on the Play Store.</a:t>
            </a:r>
          </a:p>
        </p:txBody>
      </p:sp>
      <p:sp>
        <p:nvSpPr>
          <p:cNvPr name="Freeform 13" id="13"/>
          <p:cNvSpPr/>
          <p:nvPr/>
        </p:nvSpPr>
        <p:spPr>
          <a:xfrm flipH="true" flipV="false" rot="0">
            <a:off x="1259604" y="4702829"/>
            <a:ext cx="377229" cy="3516537"/>
          </a:xfrm>
          <a:custGeom>
            <a:avLst/>
            <a:gdLst/>
            <a:ahLst/>
            <a:cxnLst/>
            <a:rect r="r" b="b" t="t" l="l"/>
            <a:pathLst>
              <a:path h="3516537" w="377229">
                <a:moveTo>
                  <a:pt x="377228" y="0"/>
                </a:moveTo>
                <a:lnTo>
                  <a:pt x="0" y="0"/>
                </a:lnTo>
                <a:lnTo>
                  <a:pt x="0" y="3516537"/>
                </a:lnTo>
                <a:lnTo>
                  <a:pt x="377228" y="3516537"/>
                </a:lnTo>
                <a:lnTo>
                  <a:pt x="37722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549574">
            <a:off x="2978255" y="5167789"/>
            <a:ext cx="1702839" cy="241494"/>
          </a:xfrm>
          <a:custGeom>
            <a:avLst/>
            <a:gdLst/>
            <a:ahLst/>
            <a:cxnLst/>
            <a:rect r="r" b="b" t="t" l="l"/>
            <a:pathLst>
              <a:path h="241494" w="1702839">
                <a:moveTo>
                  <a:pt x="0" y="0"/>
                </a:moveTo>
                <a:lnTo>
                  <a:pt x="1702839" y="0"/>
                </a:lnTo>
                <a:lnTo>
                  <a:pt x="1702839" y="241494"/>
                </a:lnTo>
                <a:lnTo>
                  <a:pt x="0" y="2414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327517">
            <a:off x="3996993" y="5692294"/>
            <a:ext cx="1384931" cy="196408"/>
          </a:xfrm>
          <a:custGeom>
            <a:avLst/>
            <a:gdLst/>
            <a:ahLst/>
            <a:cxnLst/>
            <a:rect r="r" b="b" t="t" l="l"/>
            <a:pathLst>
              <a:path h="196408" w="1384931">
                <a:moveTo>
                  <a:pt x="0" y="0"/>
                </a:moveTo>
                <a:lnTo>
                  <a:pt x="1384931" y="0"/>
                </a:lnTo>
                <a:lnTo>
                  <a:pt x="1384931" y="196408"/>
                </a:lnTo>
                <a:lnTo>
                  <a:pt x="0" y="1964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300923">
            <a:off x="1612803" y="1538463"/>
            <a:ext cx="8196373" cy="1883903"/>
          </a:xfrm>
          <a:prstGeom prst="rect">
            <a:avLst/>
          </a:prstGeom>
        </p:spPr>
        <p:txBody>
          <a:bodyPr anchor="t" rtlCol="false" tIns="0" lIns="0" bIns="0" rIns="0">
            <a:spAutoFit/>
          </a:bodyPr>
          <a:lstStyle/>
          <a:p>
            <a:pPr algn="l">
              <a:lnSpc>
                <a:spcPts val="7288"/>
              </a:lnSpc>
            </a:pPr>
            <a:r>
              <a:rPr lang="en-US" sz="7145">
                <a:solidFill>
                  <a:srgbClr val="000000"/>
                </a:solidFill>
                <a:latin typeface="More Sugar"/>
              </a:rPr>
              <a:t>STACKED COLUMN CHART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801493">
            <a:off x="1063301" y="798846"/>
            <a:ext cx="4329609" cy="2479685"/>
          </a:xfrm>
          <a:custGeom>
            <a:avLst/>
            <a:gdLst/>
            <a:ahLst/>
            <a:cxnLst/>
            <a:rect r="r" b="b" t="t" l="l"/>
            <a:pathLst>
              <a:path h="2479685" w="4329609">
                <a:moveTo>
                  <a:pt x="0" y="0"/>
                </a:moveTo>
                <a:lnTo>
                  <a:pt x="4329609" y="0"/>
                </a:lnTo>
                <a:lnTo>
                  <a:pt x="4329609" y="2479685"/>
                </a:lnTo>
                <a:lnTo>
                  <a:pt x="0" y="24796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801493">
            <a:off x="1497554" y="1654403"/>
            <a:ext cx="4520895" cy="2589240"/>
          </a:xfrm>
          <a:custGeom>
            <a:avLst/>
            <a:gdLst/>
            <a:ahLst/>
            <a:cxnLst/>
            <a:rect r="r" b="b" t="t" l="l"/>
            <a:pathLst>
              <a:path h="2589240" w="4520895">
                <a:moveTo>
                  <a:pt x="0" y="0"/>
                </a:moveTo>
                <a:lnTo>
                  <a:pt x="4520894" y="0"/>
                </a:lnTo>
                <a:lnTo>
                  <a:pt x="4520894" y="2589240"/>
                </a:lnTo>
                <a:lnTo>
                  <a:pt x="0" y="25892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01493">
            <a:off x="4610909" y="1038208"/>
            <a:ext cx="4606979" cy="2638543"/>
          </a:xfrm>
          <a:custGeom>
            <a:avLst/>
            <a:gdLst/>
            <a:ahLst/>
            <a:cxnLst/>
            <a:rect r="r" b="b" t="t" l="l"/>
            <a:pathLst>
              <a:path h="2638543" w="4606979">
                <a:moveTo>
                  <a:pt x="0" y="0"/>
                </a:moveTo>
                <a:lnTo>
                  <a:pt x="4606979" y="0"/>
                </a:lnTo>
                <a:lnTo>
                  <a:pt x="4606979" y="2638543"/>
                </a:lnTo>
                <a:lnTo>
                  <a:pt x="0" y="2638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801493">
            <a:off x="4713091" y="1486021"/>
            <a:ext cx="3948914" cy="2261651"/>
          </a:xfrm>
          <a:custGeom>
            <a:avLst/>
            <a:gdLst/>
            <a:ahLst/>
            <a:cxnLst/>
            <a:rect r="r" b="b" t="t" l="l"/>
            <a:pathLst>
              <a:path h="2261651" w="3948914">
                <a:moveTo>
                  <a:pt x="0" y="0"/>
                </a:moveTo>
                <a:lnTo>
                  <a:pt x="3948913" y="0"/>
                </a:lnTo>
                <a:lnTo>
                  <a:pt x="3948913" y="2261651"/>
                </a:lnTo>
                <a:lnTo>
                  <a:pt x="0" y="2261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2089713" y="4516493"/>
            <a:ext cx="7786138" cy="3832059"/>
          </a:xfrm>
          <a:prstGeom prst="rect">
            <a:avLst/>
          </a:prstGeom>
        </p:spPr>
        <p:txBody>
          <a:bodyPr anchor="t" rtlCol="false" tIns="0" lIns="0" bIns="0" rIns="0">
            <a:spAutoFit/>
          </a:bodyPr>
          <a:lstStyle/>
          <a:p>
            <a:pPr algn="l">
              <a:lnSpc>
                <a:spcPts val="3690"/>
              </a:lnSpc>
            </a:pPr>
            <a:r>
              <a:rPr lang="en-US" sz="2545" spc="-76">
                <a:solidFill>
                  <a:srgbClr val="FFFFFF"/>
                </a:solidFill>
                <a:latin typeface="More Sugar Thin"/>
              </a:rPr>
              <a:t>The pie chart of Google Play Store apps illustrates a significant predominance of free apps, comprising 92.3% (7.9K) of the total. In contrast, paid apps make up only 7.7% (0.66K) of the available apps. This highlights the platform's strong emphasis on offering free content to users, making it accessible to a broader audience. The relatively small proportion of paid apps indicates limited reliance on direct purchase models within the Play Store.</a:t>
            </a:r>
          </a:p>
        </p:txBody>
      </p:sp>
      <p:sp>
        <p:nvSpPr>
          <p:cNvPr name="Freeform 12" id="12"/>
          <p:cNvSpPr/>
          <p:nvPr/>
        </p:nvSpPr>
        <p:spPr>
          <a:xfrm flipH="true" flipV="false" rot="0">
            <a:off x="1259604" y="4702829"/>
            <a:ext cx="377229" cy="3516537"/>
          </a:xfrm>
          <a:custGeom>
            <a:avLst/>
            <a:gdLst/>
            <a:ahLst/>
            <a:cxnLst/>
            <a:rect r="r" b="b" t="t" l="l"/>
            <a:pathLst>
              <a:path h="3516537" w="377229">
                <a:moveTo>
                  <a:pt x="377228" y="0"/>
                </a:moveTo>
                <a:lnTo>
                  <a:pt x="0" y="0"/>
                </a:lnTo>
                <a:lnTo>
                  <a:pt x="0" y="3516537"/>
                </a:lnTo>
                <a:lnTo>
                  <a:pt x="377228" y="3516537"/>
                </a:lnTo>
                <a:lnTo>
                  <a:pt x="37722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9574">
            <a:off x="7749166" y="5415011"/>
            <a:ext cx="1702839" cy="241494"/>
          </a:xfrm>
          <a:custGeom>
            <a:avLst/>
            <a:gdLst/>
            <a:ahLst/>
            <a:cxnLst/>
            <a:rect r="r" b="b" t="t" l="l"/>
            <a:pathLst>
              <a:path h="241494" w="1702839">
                <a:moveTo>
                  <a:pt x="0" y="0"/>
                </a:moveTo>
                <a:lnTo>
                  <a:pt x="1702839" y="0"/>
                </a:lnTo>
                <a:lnTo>
                  <a:pt x="1702839" y="241494"/>
                </a:lnTo>
                <a:lnTo>
                  <a:pt x="0" y="2414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327517">
            <a:off x="2095915" y="6362893"/>
            <a:ext cx="1384931" cy="196408"/>
          </a:xfrm>
          <a:custGeom>
            <a:avLst/>
            <a:gdLst/>
            <a:ahLst/>
            <a:cxnLst/>
            <a:rect r="r" b="b" t="t" l="l"/>
            <a:pathLst>
              <a:path h="196408" w="1384931">
                <a:moveTo>
                  <a:pt x="0" y="0"/>
                </a:moveTo>
                <a:lnTo>
                  <a:pt x="1384931" y="0"/>
                </a:lnTo>
                <a:lnTo>
                  <a:pt x="1384931" y="196409"/>
                </a:lnTo>
                <a:lnTo>
                  <a:pt x="0" y="1964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10761676" y="2946763"/>
            <a:ext cx="7391768" cy="5177990"/>
          </a:xfrm>
          <a:custGeom>
            <a:avLst/>
            <a:gdLst/>
            <a:ahLst/>
            <a:cxnLst/>
            <a:rect r="r" b="b" t="t" l="l"/>
            <a:pathLst>
              <a:path h="5177990" w="7391768">
                <a:moveTo>
                  <a:pt x="0" y="0"/>
                </a:moveTo>
                <a:lnTo>
                  <a:pt x="7391768" y="0"/>
                </a:lnTo>
                <a:lnTo>
                  <a:pt x="7391768" y="5177990"/>
                </a:lnTo>
                <a:lnTo>
                  <a:pt x="0" y="5177990"/>
                </a:lnTo>
                <a:lnTo>
                  <a:pt x="0" y="0"/>
                </a:lnTo>
                <a:close/>
              </a:path>
            </a:pathLst>
          </a:custGeom>
          <a:blipFill>
            <a:blip r:embed="rId13"/>
            <a:stretch>
              <a:fillRect l="0" t="0" r="0" b="0"/>
            </a:stretch>
          </a:blipFill>
        </p:spPr>
      </p:sp>
      <p:sp>
        <p:nvSpPr>
          <p:cNvPr name="TextBox 16" id="16"/>
          <p:cNvSpPr txBox="true"/>
          <p:nvPr/>
        </p:nvSpPr>
        <p:spPr>
          <a:xfrm rot="-300923">
            <a:off x="1612803" y="1999556"/>
            <a:ext cx="8196373" cy="961717"/>
          </a:xfrm>
          <a:prstGeom prst="rect">
            <a:avLst/>
          </a:prstGeom>
        </p:spPr>
        <p:txBody>
          <a:bodyPr anchor="t" rtlCol="false" tIns="0" lIns="0" bIns="0" rIns="0">
            <a:spAutoFit/>
          </a:bodyPr>
          <a:lstStyle/>
          <a:p>
            <a:pPr algn="l">
              <a:lnSpc>
                <a:spcPts val="7288"/>
              </a:lnSpc>
            </a:pPr>
            <a:r>
              <a:rPr lang="en-US" sz="7145">
                <a:solidFill>
                  <a:srgbClr val="000000"/>
                </a:solidFill>
                <a:latin typeface="More Sugar"/>
              </a:rPr>
              <a:t>PIE CHART</a:t>
            </a:r>
          </a:p>
        </p:txBody>
      </p:sp>
      <p:sp>
        <p:nvSpPr>
          <p:cNvPr name="Freeform 17" id="17"/>
          <p:cNvSpPr/>
          <p:nvPr/>
        </p:nvSpPr>
        <p:spPr>
          <a:xfrm flipH="false" flipV="false" rot="0">
            <a:off x="6256398" y="8568961"/>
            <a:ext cx="1240346" cy="1594452"/>
          </a:xfrm>
          <a:custGeom>
            <a:avLst/>
            <a:gdLst/>
            <a:ahLst/>
            <a:cxnLst/>
            <a:rect r="r" b="b" t="t" l="l"/>
            <a:pathLst>
              <a:path h="1594452" w="1240346">
                <a:moveTo>
                  <a:pt x="0" y="0"/>
                </a:moveTo>
                <a:lnTo>
                  <a:pt x="1240347" y="0"/>
                </a:lnTo>
                <a:lnTo>
                  <a:pt x="1240347" y="1594452"/>
                </a:lnTo>
                <a:lnTo>
                  <a:pt x="0" y="159445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594864">
            <a:off x="14967636" y="149709"/>
            <a:ext cx="1974117" cy="2989677"/>
          </a:xfrm>
          <a:custGeom>
            <a:avLst/>
            <a:gdLst/>
            <a:ahLst/>
            <a:cxnLst/>
            <a:rect r="r" b="b" t="t" l="l"/>
            <a:pathLst>
              <a:path h="2989677" w="1974117">
                <a:moveTo>
                  <a:pt x="1974117" y="0"/>
                </a:moveTo>
                <a:lnTo>
                  <a:pt x="0" y="0"/>
                </a:lnTo>
                <a:lnTo>
                  <a:pt x="0" y="2989677"/>
                </a:lnTo>
                <a:lnTo>
                  <a:pt x="1974117" y="2989677"/>
                </a:lnTo>
                <a:lnTo>
                  <a:pt x="1974117" y="0"/>
                </a:lnTo>
                <a:close/>
              </a:path>
            </a:pathLst>
          </a:custGeom>
          <a:blipFill>
            <a:blip r:embed="rId3"/>
            <a:stretch>
              <a:fillRect l="-3324" t="0" r="0" b="0"/>
            </a:stretch>
          </a:blipFill>
        </p:spPr>
      </p:sp>
      <p:sp>
        <p:nvSpPr>
          <p:cNvPr name="Freeform 4" id="4"/>
          <p:cNvSpPr/>
          <p:nvPr/>
        </p:nvSpPr>
        <p:spPr>
          <a:xfrm flipH="false" flipV="false" rot="0">
            <a:off x="9294240" y="3202009"/>
            <a:ext cx="8827117" cy="6133227"/>
          </a:xfrm>
          <a:custGeom>
            <a:avLst/>
            <a:gdLst/>
            <a:ahLst/>
            <a:cxnLst/>
            <a:rect r="r" b="b" t="t" l="l"/>
            <a:pathLst>
              <a:path h="6133227" w="8827117">
                <a:moveTo>
                  <a:pt x="0" y="0"/>
                </a:moveTo>
                <a:lnTo>
                  <a:pt x="8827117" y="0"/>
                </a:lnTo>
                <a:lnTo>
                  <a:pt x="8827117" y="6133227"/>
                </a:lnTo>
                <a:lnTo>
                  <a:pt x="0" y="6133227"/>
                </a:lnTo>
                <a:lnTo>
                  <a:pt x="0" y="0"/>
                </a:lnTo>
                <a:close/>
              </a:path>
            </a:pathLst>
          </a:custGeom>
          <a:blipFill>
            <a:blip r:embed="rId4"/>
            <a:stretch>
              <a:fillRect l="-4845" t="0" r="0" b="-5579"/>
            </a:stretch>
          </a:blipFill>
        </p:spPr>
      </p:sp>
      <p:pic>
        <p:nvPicPr>
          <p:cNvPr name="Picture 5" id="5"/>
          <p:cNvPicPr>
            <a:picLocks noChangeAspect="true"/>
          </p:cNvPicPr>
          <p:nvPr/>
        </p:nvPicPr>
        <p:blipFill>
          <a:blip r:embed="rId5"/>
          <a:srcRect l="0" t="0" r="0" b="0"/>
          <a:stretch>
            <a:fillRect/>
          </a:stretch>
        </p:blipFill>
        <p:spPr>
          <a:xfrm flipH="false" flipV="false" rot="0">
            <a:off x="267940" y="149709"/>
            <a:ext cx="2693235" cy="3453502"/>
          </a:xfrm>
          <a:prstGeom prst="rect">
            <a:avLst/>
          </a:prstGeom>
        </p:spPr>
      </p:pic>
      <p:sp>
        <p:nvSpPr>
          <p:cNvPr name="Freeform 6" id="6"/>
          <p:cNvSpPr/>
          <p:nvPr/>
        </p:nvSpPr>
        <p:spPr>
          <a:xfrm flipH="false" flipV="false" rot="-156245">
            <a:off x="4297374" y="191586"/>
            <a:ext cx="8478763" cy="1988655"/>
          </a:xfrm>
          <a:custGeom>
            <a:avLst/>
            <a:gdLst/>
            <a:ahLst/>
            <a:cxnLst/>
            <a:rect r="r" b="b" t="t" l="l"/>
            <a:pathLst>
              <a:path h="1988655" w="8478763">
                <a:moveTo>
                  <a:pt x="0" y="0"/>
                </a:moveTo>
                <a:lnTo>
                  <a:pt x="8478763" y="0"/>
                </a:lnTo>
                <a:lnTo>
                  <a:pt x="8478763" y="1988656"/>
                </a:lnTo>
                <a:lnTo>
                  <a:pt x="0" y="1988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234792">
            <a:off x="5176133" y="542546"/>
            <a:ext cx="6476954" cy="1534047"/>
          </a:xfrm>
          <a:prstGeom prst="rect">
            <a:avLst/>
          </a:prstGeom>
        </p:spPr>
        <p:txBody>
          <a:bodyPr anchor="t" rtlCol="false" tIns="0" lIns="0" bIns="0" rIns="0">
            <a:spAutoFit/>
          </a:bodyPr>
          <a:lstStyle/>
          <a:p>
            <a:pPr algn="ctr">
              <a:lnSpc>
                <a:spcPts val="5784"/>
              </a:lnSpc>
            </a:pPr>
            <a:r>
              <a:rPr lang="en-US" sz="6886">
                <a:solidFill>
                  <a:srgbClr val="000000"/>
                </a:solidFill>
                <a:latin typeface="More Sugar"/>
              </a:rPr>
              <a:t>SENTIMENT ANALYSIS</a:t>
            </a:r>
          </a:p>
        </p:txBody>
      </p:sp>
      <p:sp>
        <p:nvSpPr>
          <p:cNvPr name="Freeform 8" id="8"/>
          <p:cNvSpPr/>
          <p:nvPr/>
        </p:nvSpPr>
        <p:spPr>
          <a:xfrm flipH="false" flipV="false" rot="0">
            <a:off x="354764" y="4496981"/>
            <a:ext cx="455668" cy="3978057"/>
          </a:xfrm>
          <a:custGeom>
            <a:avLst/>
            <a:gdLst/>
            <a:ahLst/>
            <a:cxnLst/>
            <a:rect r="r" b="b" t="t" l="l"/>
            <a:pathLst>
              <a:path h="3978057" w="455668">
                <a:moveTo>
                  <a:pt x="0" y="0"/>
                </a:moveTo>
                <a:lnTo>
                  <a:pt x="455668" y="0"/>
                </a:lnTo>
                <a:lnTo>
                  <a:pt x="455668" y="3978056"/>
                </a:lnTo>
                <a:lnTo>
                  <a:pt x="0" y="39780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238250" y="3995540"/>
            <a:ext cx="7341644" cy="4989026"/>
          </a:xfrm>
          <a:prstGeom prst="rect">
            <a:avLst/>
          </a:prstGeom>
        </p:spPr>
        <p:txBody>
          <a:bodyPr anchor="t" rtlCol="false" tIns="0" lIns="0" bIns="0" rIns="0">
            <a:spAutoFit/>
          </a:bodyPr>
          <a:lstStyle/>
          <a:p>
            <a:pPr algn="l">
              <a:lnSpc>
                <a:spcPts val="3840"/>
              </a:lnSpc>
            </a:pPr>
            <a:r>
              <a:rPr lang="en-US" sz="2648" spc="-79">
                <a:solidFill>
                  <a:srgbClr val="FFFFFF"/>
                </a:solidFill>
                <a:latin typeface="More Sugar Thin"/>
              </a:rPr>
              <a:t>The scatter plot visualizing Google Play Store reviews sentiment analysis shows a clear division between positive (blue) and negative (red) sentiments based on polarity. Reviews with positive sentiment are clustered on the right side, while negative sentiments dominate the left. This distribution highlights the strong presence of both positive and negative feedback among users, indicating diverse experiences and opinions about the apps available on the Play Store.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srcRect l="0" t="0" r="0" b="0"/>
          <a:stretch>
            <a:fillRect/>
          </a:stretch>
        </p:blipFill>
        <p:spPr>
          <a:xfrm flipH="true" flipV="false" rot="0">
            <a:off x="320676" y="7196202"/>
            <a:ext cx="4795730" cy="3905587"/>
          </a:xfrm>
          <a:prstGeom prst="rect">
            <a:avLst/>
          </a:prstGeom>
        </p:spPr>
      </p:pic>
      <p:sp>
        <p:nvSpPr>
          <p:cNvPr name="Freeform 4" id="4"/>
          <p:cNvSpPr/>
          <p:nvPr/>
        </p:nvSpPr>
        <p:spPr>
          <a:xfrm flipH="false" flipV="false" rot="-156245">
            <a:off x="4297374" y="191586"/>
            <a:ext cx="8478763" cy="1988655"/>
          </a:xfrm>
          <a:custGeom>
            <a:avLst/>
            <a:gdLst/>
            <a:ahLst/>
            <a:cxnLst/>
            <a:rect r="r" b="b" t="t" l="l"/>
            <a:pathLst>
              <a:path h="1988655" w="8478763">
                <a:moveTo>
                  <a:pt x="0" y="0"/>
                </a:moveTo>
                <a:lnTo>
                  <a:pt x="8478763" y="0"/>
                </a:lnTo>
                <a:lnTo>
                  <a:pt x="8478763" y="1988656"/>
                </a:lnTo>
                <a:lnTo>
                  <a:pt x="0" y="19886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662267" y="1028700"/>
            <a:ext cx="5169076" cy="8494939"/>
          </a:xfrm>
          <a:custGeom>
            <a:avLst/>
            <a:gdLst/>
            <a:ahLst/>
            <a:cxnLst/>
            <a:rect r="r" b="b" t="t" l="l"/>
            <a:pathLst>
              <a:path h="8494939" w="5169076">
                <a:moveTo>
                  <a:pt x="0" y="0"/>
                </a:moveTo>
                <a:lnTo>
                  <a:pt x="5169076" y="0"/>
                </a:lnTo>
                <a:lnTo>
                  <a:pt x="5169076" y="8494939"/>
                </a:lnTo>
                <a:lnTo>
                  <a:pt x="0" y="8494939"/>
                </a:lnTo>
                <a:lnTo>
                  <a:pt x="0" y="0"/>
                </a:lnTo>
                <a:close/>
              </a:path>
            </a:pathLst>
          </a:custGeom>
          <a:blipFill>
            <a:blip r:embed="rId6"/>
            <a:stretch>
              <a:fillRect l="0" t="-2001" r="0" b="0"/>
            </a:stretch>
          </a:blipFill>
        </p:spPr>
      </p:sp>
      <p:sp>
        <p:nvSpPr>
          <p:cNvPr name="TextBox 6" id="6"/>
          <p:cNvSpPr txBox="true"/>
          <p:nvPr/>
        </p:nvSpPr>
        <p:spPr>
          <a:xfrm rot="-234792">
            <a:off x="5176133" y="542546"/>
            <a:ext cx="6476954" cy="1534047"/>
          </a:xfrm>
          <a:prstGeom prst="rect">
            <a:avLst/>
          </a:prstGeom>
        </p:spPr>
        <p:txBody>
          <a:bodyPr anchor="t" rtlCol="false" tIns="0" lIns="0" bIns="0" rIns="0">
            <a:spAutoFit/>
          </a:bodyPr>
          <a:lstStyle/>
          <a:p>
            <a:pPr algn="ctr">
              <a:lnSpc>
                <a:spcPts val="5784"/>
              </a:lnSpc>
            </a:pPr>
            <a:r>
              <a:rPr lang="en-US" sz="6886">
                <a:solidFill>
                  <a:srgbClr val="000000"/>
                </a:solidFill>
                <a:latin typeface="More Sugar"/>
              </a:rPr>
              <a:t>SENTIMENT ANALYSIS</a:t>
            </a:r>
          </a:p>
        </p:txBody>
      </p:sp>
      <p:sp>
        <p:nvSpPr>
          <p:cNvPr name="TextBox 7" id="7"/>
          <p:cNvSpPr txBox="true"/>
          <p:nvPr/>
        </p:nvSpPr>
        <p:spPr>
          <a:xfrm rot="0">
            <a:off x="497751" y="2782225"/>
            <a:ext cx="10452939" cy="4413978"/>
          </a:xfrm>
          <a:prstGeom prst="rect">
            <a:avLst/>
          </a:prstGeom>
        </p:spPr>
        <p:txBody>
          <a:bodyPr anchor="t" rtlCol="false" tIns="0" lIns="0" bIns="0" rIns="0">
            <a:spAutoFit/>
          </a:bodyPr>
          <a:lstStyle/>
          <a:p>
            <a:pPr algn="l">
              <a:lnSpc>
                <a:spcPts val="3404"/>
              </a:lnSpc>
            </a:pPr>
            <a:r>
              <a:rPr lang="en-US" sz="2347" spc="-70">
                <a:solidFill>
                  <a:srgbClr val="FFFFFF"/>
                </a:solidFill>
                <a:latin typeface="More Sugar Thin"/>
              </a:rPr>
              <a:t>The donut charts comparing the number of apps by sentiment and the total reviews by sentiment reveal insightful trends. For the number of apps, 36.3% (625 apps) have positive reviews, 33.35% (573 apps) have negative reviews, and 30.27% (520 apps) have neutral reviews, showing a fairly balanced sentiment distribution among apps.</a:t>
            </a:r>
          </a:p>
          <a:p>
            <a:pPr algn="l">
              <a:lnSpc>
                <a:spcPts val="3404"/>
              </a:lnSpc>
            </a:pPr>
          </a:p>
          <a:p>
            <a:pPr algn="l">
              <a:lnSpc>
                <a:spcPts val="3404"/>
              </a:lnSpc>
            </a:pPr>
            <a:r>
              <a:rPr lang="en-US" sz="2347" spc="-70">
                <a:solidFill>
                  <a:srgbClr val="FFFFFF"/>
                </a:solidFill>
                <a:latin typeface="More Sugar Thin"/>
              </a:rPr>
              <a:t>In contrast, the total reviews by sentiment show that 38.6% (755M reviews) are positive, 37.95% (742M reviews) are negative, and 23.45% (459M reviews) are neutral. This indicates that while a similar proportion of apps receive positive and negative reviews, positive reviews slightly edge out the others in volume, suggesting that positive experiences tend to generate more feedback from users.</a:t>
            </a:r>
          </a:p>
        </p:txBody>
      </p:sp>
      <p:sp>
        <p:nvSpPr>
          <p:cNvPr name="Freeform 8" id="8"/>
          <p:cNvSpPr/>
          <p:nvPr/>
        </p:nvSpPr>
        <p:spPr>
          <a:xfrm flipH="false" flipV="false" rot="-667622">
            <a:off x="465706" y="351125"/>
            <a:ext cx="1709996" cy="1669578"/>
          </a:xfrm>
          <a:custGeom>
            <a:avLst/>
            <a:gdLst/>
            <a:ahLst/>
            <a:cxnLst/>
            <a:rect r="r" b="b" t="t" l="l"/>
            <a:pathLst>
              <a:path h="1669578" w="1709996">
                <a:moveTo>
                  <a:pt x="0" y="0"/>
                </a:moveTo>
                <a:lnTo>
                  <a:pt x="1709996" y="0"/>
                </a:lnTo>
                <a:lnTo>
                  <a:pt x="1709996" y="1669578"/>
                </a:lnTo>
                <a:lnTo>
                  <a:pt x="0" y="16695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929819">
            <a:off x="8003094" y="7960259"/>
            <a:ext cx="1772485" cy="1772485"/>
          </a:xfrm>
          <a:custGeom>
            <a:avLst/>
            <a:gdLst/>
            <a:ahLst/>
            <a:cxnLst/>
            <a:rect r="r" b="b" t="t" l="l"/>
            <a:pathLst>
              <a:path h="1772485" w="1772485">
                <a:moveTo>
                  <a:pt x="0" y="0"/>
                </a:moveTo>
                <a:lnTo>
                  <a:pt x="1772485" y="0"/>
                </a:lnTo>
                <a:lnTo>
                  <a:pt x="1772485" y="1772485"/>
                </a:lnTo>
                <a:lnTo>
                  <a:pt x="0" y="17724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DAGGNqfpRKo</dc:identifier>
  <dcterms:modified xsi:type="dcterms:W3CDTF">2011-08-01T06:04:30Z</dcterms:modified>
  <cp:revision>1</cp:revision>
  <dc:title>Black and White Chalkboard Brainstorm Presentation</dc:title>
</cp:coreProperties>
</file>